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2" r:id="rId3"/>
    <p:sldId id="273" r:id="rId4"/>
    <p:sldId id="268" r:id="rId5"/>
    <p:sldId id="258" r:id="rId6"/>
    <p:sldId id="274" r:id="rId7"/>
    <p:sldId id="262" r:id="rId8"/>
    <p:sldId id="275" r:id="rId9"/>
    <p:sldId id="269" r:id="rId10"/>
    <p:sldId id="259" r:id="rId11"/>
    <p:sldId id="260" r:id="rId12"/>
    <p:sldId id="264" r:id="rId13"/>
    <p:sldId id="270" r:id="rId14"/>
    <p:sldId id="266" r:id="rId15"/>
    <p:sldId id="265" r:id="rId16"/>
    <p:sldId id="271" r:id="rId17"/>
    <p:sldId id="267" r:id="rId18"/>
  </p:sldIdLst>
  <p:sldSz cx="9144000" cy="6858000" type="screen4x3"/>
  <p:notesSz cx="9661525" cy="6881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40" autoAdjust="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86661" cy="344091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472628" y="0"/>
            <a:ext cx="4186661" cy="344091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FDAD1121-FDD0-42DA-B168-C8AD65F4330B}" type="datetimeFigureOut">
              <a:rPr lang="ko-KR" altLang="en-US" smtClean="0"/>
              <a:t>2016-02-05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186661" cy="344091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472628" y="6536528"/>
            <a:ext cx="4186661" cy="344091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E374132A-46AF-4C19-90AC-1CF6113319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5057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86661" cy="344091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472628" y="0"/>
            <a:ext cx="4186661" cy="344091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AF2FEDC4-95D4-4032-BF52-D9F6E7FCC066}" type="datetimeFigureOut">
              <a:rPr lang="ko-KR" altLang="en-US" smtClean="0"/>
              <a:t>2016-02-05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109913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66153" y="3268861"/>
            <a:ext cx="7729220" cy="3096816"/>
          </a:xfrm>
          <a:prstGeom prst="rect">
            <a:avLst/>
          </a:prstGeom>
        </p:spPr>
        <p:txBody>
          <a:bodyPr vert="horz" lIns="94531" tIns="47265" rIns="94531" bIns="4726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186661" cy="344091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472628" y="6536528"/>
            <a:ext cx="4186661" cy="344091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3F4FF514-2219-4FCF-8E6F-CA420656F3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065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966138" y="3268848"/>
            <a:ext cx="7729199" cy="3096811"/>
          </a:xfrm>
          <a:prstGeom prst="rect">
            <a:avLst/>
          </a:prstGeom>
          <a:noFill/>
          <a:ln>
            <a:noFill/>
          </a:ln>
        </p:spPr>
        <p:txBody>
          <a:bodyPr lIns="94508" tIns="94508" rIns="94508" bIns="94508" anchor="ctr" anchorCtr="0">
            <a:noAutofit/>
          </a:bodyPr>
          <a:lstStyle/>
          <a:p>
            <a:pPr>
              <a:buSzPct val="25000"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111500" y="515938"/>
            <a:ext cx="3438525" cy="2579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966138" y="3268848"/>
            <a:ext cx="7729199" cy="3096811"/>
          </a:xfrm>
          <a:prstGeom prst="rect">
            <a:avLst/>
          </a:prstGeom>
          <a:noFill/>
          <a:ln>
            <a:noFill/>
          </a:ln>
        </p:spPr>
        <p:txBody>
          <a:bodyPr lIns="94508" tIns="94508" rIns="94508" bIns="94508" anchor="ctr" anchorCtr="0">
            <a:noAutofit/>
          </a:bodyPr>
          <a:lstStyle/>
          <a:p>
            <a:pPr>
              <a:buSzPct val="25000"/>
            </a:pPr>
            <a:endParaRPr dirty="0"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111500" y="515938"/>
            <a:ext cx="3438525" cy="2579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966138" y="3268847"/>
            <a:ext cx="7729199" cy="3096812"/>
          </a:xfrm>
          <a:prstGeom prst="rect">
            <a:avLst/>
          </a:prstGeom>
          <a:noFill/>
          <a:ln>
            <a:noFill/>
          </a:ln>
        </p:spPr>
        <p:txBody>
          <a:bodyPr lIns="94515" tIns="94515" rIns="94515" bIns="94515" anchor="ctr" anchorCtr="0">
            <a:noAutofit/>
          </a:bodyPr>
          <a:lstStyle/>
          <a:p>
            <a:pPr>
              <a:buSzPct val="250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109913" y="515938"/>
            <a:ext cx="3441700" cy="2581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66138" y="3268847"/>
            <a:ext cx="7729199" cy="3096812"/>
          </a:xfrm>
          <a:prstGeom prst="rect">
            <a:avLst/>
          </a:prstGeom>
          <a:noFill/>
          <a:ln>
            <a:noFill/>
          </a:ln>
        </p:spPr>
        <p:txBody>
          <a:bodyPr lIns="94515" tIns="94515" rIns="94515" bIns="94515" anchor="ctr" anchorCtr="0">
            <a:noAutofit/>
          </a:bodyPr>
          <a:lstStyle/>
          <a:p>
            <a:pPr>
              <a:buSzPct val="250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109913" y="515938"/>
            <a:ext cx="3441700" cy="2581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966138" y="3268847"/>
            <a:ext cx="7729199" cy="3096812"/>
          </a:xfrm>
          <a:prstGeom prst="rect">
            <a:avLst/>
          </a:prstGeom>
          <a:noFill/>
          <a:ln>
            <a:noFill/>
          </a:ln>
        </p:spPr>
        <p:txBody>
          <a:bodyPr lIns="94515" tIns="94515" rIns="94515" bIns="94515" anchor="ctr" anchorCtr="0">
            <a:noAutofit/>
          </a:bodyPr>
          <a:lstStyle/>
          <a:p>
            <a:pPr>
              <a:buSzPct val="250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109913" y="515938"/>
            <a:ext cx="3441700" cy="2581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966138" y="3268847"/>
            <a:ext cx="7729199" cy="3096812"/>
          </a:xfrm>
          <a:prstGeom prst="rect">
            <a:avLst/>
          </a:prstGeom>
          <a:noFill/>
          <a:ln>
            <a:noFill/>
          </a:ln>
        </p:spPr>
        <p:txBody>
          <a:bodyPr lIns="94515" tIns="94515" rIns="94515" bIns="94515" anchor="ctr" anchorCtr="0">
            <a:noAutofit/>
          </a:bodyPr>
          <a:lstStyle/>
          <a:p>
            <a:pPr>
              <a:buSzPct val="25000"/>
            </a:pPr>
            <a:endParaRPr lang="en" sz="1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109913" y="515938"/>
            <a:ext cx="3441700" cy="2581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E4D2-E123-45B6-99C9-604581E41423}" type="datetimeFigureOut">
              <a:rPr lang="ko-KR" altLang="en-US" smtClean="0"/>
              <a:t>2016-02-05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4620-CBD0-4116-AEA2-B44C22EEB3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54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E4D2-E123-45B6-99C9-604581E41423}" type="datetimeFigureOut">
              <a:rPr lang="ko-KR" altLang="en-US" smtClean="0"/>
              <a:t>2016-02-05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4620-CBD0-4116-AEA2-B44C22EEB3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984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E4D2-E123-45B6-99C9-604581E41423}" type="datetimeFigureOut">
              <a:rPr lang="ko-KR" altLang="en-US" smtClean="0"/>
              <a:t>2016-02-05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4620-CBD0-4116-AEA2-B44C22EEB3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439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E4D2-E123-45B6-99C9-604581E41423}" type="datetimeFigureOut">
              <a:rPr lang="ko-KR" altLang="en-US" smtClean="0"/>
              <a:t>2016-02-05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4620-CBD0-4116-AEA2-B44C22EEB3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24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E4D2-E123-45B6-99C9-604581E41423}" type="datetimeFigureOut">
              <a:rPr lang="ko-KR" altLang="en-US" smtClean="0"/>
              <a:t>2016-02-05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4620-CBD0-4116-AEA2-B44C22EEB3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40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E4D2-E123-45B6-99C9-604581E41423}" type="datetimeFigureOut">
              <a:rPr lang="ko-KR" altLang="en-US" smtClean="0"/>
              <a:t>2016-02-05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4620-CBD0-4116-AEA2-B44C22EEB3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26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E4D2-E123-45B6-99C9-604581E41423}" type="datetimeFigureOut">
              <a:rPr lang="ko-KR" altLang="en-US" smtClean="0"/>
              <a:t>2016-02-05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4620-CBD0-4116-AEA2-B44C22EEB3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049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E4D2-E123-45B6-99C9-604581E41423}" type="datetimeFigureOut">
              <a:rPr lang="ko-KR" altLang="en-US" smtClean="0"/>
              <a:t>2016-02-05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4620-CBD0-4116-AEA2-B44C22EEB3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68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E4D2-E123-45B6-99C9-604581E41423}" type="datetimeFigureOut">
              <a:rPr lang="ko-KR" altLang="en-US" smtClean="0"/>
              <a:t>2016-02-05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4620-CBD0-4116-AEA2-B44C22EEB3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645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E4D2-E123-45B6-99C9-604581E41423}" type="datetimeFigureOut">
              <a:rPr lang="ko-KR" altLang="en-US" smtClean="0"/>
              <a:t>2016-02-05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4620-CBD0-4116-AEA2-B44C22EEB3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46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E4D2-E123-45B6-99C9-604581E41423}" type="datetimeFigureOut">
              <a:rPr lang="ko-KR" altLang="en-US" smtClean="0"/>
              <a:t>2016-02-05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94620-CBD0-4116-AEA2-B44C22EEB3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866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AE4D2-E123-45B6-99C9-604581E41423}" type="datetimeFigureOut">
              <a:rPr lang="ko-KR" altLang="en-US" smtClean="0"/>
              <a:t>2016-02-05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94620-CBD0-4116-AEA2-B44C22EEB3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6700" dirty="0" smtClean="0">
                <a:latin typeface="Times New Roman" pitchFamily="18" charset="0"/>
                <a:cs typeface="Times New Roman" pitchFamily="18" charset="0"/>
              </a:rPr>
              <a:t>Midterm Review</a:t>
            </a:r>
            <a:r>
              <a:rPr lang="en-US" altLang="ko-KR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ko-KR" sz="6000" dirty="0" smtClean="0">
                <a:latin typeface="Times New Roman" pitchFamily="18" charset="0"/>
                <a:cs typeface="Times New Roman" pitchFamily="18" charset="0"/>
              </a:rPr>
            </a:br>
            <a:endParaRPr lang="ko-KR" alt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Feb.06.2015</a:t>
            </a:r>
            <a:endParaRPr lang="ko-K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57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415637" y="2994658"/>
            <a:ext cx="8312727" cy="8650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119937"/>
                </a:lnTo>
                <a:lnTo>
                  <a:pt x="120000" y="119937"/>
                </a:lnTo>
                <a:lnTo>
                  <a:pt x="12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415625" y="152411"/>
            <a:ext cx="5607599" cy="111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300" b="1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Sanger Sequencing</a:t>
            </a:r>
            <a:endParaRPr lang="en" sz="3300" b="1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3715962" y="6586800"/>
            <a:ext cx="5428038" cy="27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1500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http://www.daviddarling.info/encyclopedia/D/DNA_sequencing.html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075" y="919176"/>
            <a:ext cx="7771125" cy="5473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3540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24936" cy="1143000"/>
          </a:xfrm>
        </p:spPr>
        <p:txBody>
          <a:bodyPr>
            <a:noAutofit/>
          </a:bodyPr>
          <a:lstStyle/>
          <a:p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Sanger sequencing result</a:t>
            </a:r>
            <a:endParaRPr lang="ko-KR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7584" y="4005064"/>
            <a:ext cx="7715200" cy="21602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Each colored peak corresponds to a single nucleotide at a specific position within the 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DNA</a:t>
            </a:r>
          </a:p>
          <a:p>
            <a:pPr marL="0" indent="0" algn="ctr">
              <a:buNone/>
            </a:pP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There is one peak per position</a:t>
            </a:r>
            <a:endParaRPr lang="en-US" altLang="ko-K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eqcore.brcf.med.umich.edu/doc/dnaseq/no_noi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" y="1268760"/>
            <a:ext cx="902964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1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7920880" cy="1143000"/>
          </a:xfrm>
        </p:spPr>
        <p:txBody>
          <a:bodyPr>
            <a:noAutofit/>
          </a:bodyPr>
          <a:lstStyle/>
          <a:p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Western </a:t>
            </a:r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Blot – Sample Preparation</a:t>
            </a:r>
            <a:endParaRPr lang="ko-KR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w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00" y="1268760"/>
            <a:ext cx="3816424" cy="532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Midterm Review\dtt disulfide bo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855" y="2415808"/>
            <a:ext cx="2620145" cy="151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5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272808" cy="1143000"/>
          </a:xfrm>
        </p:spPr>
        <p:txBody>
          <a:bodyPr>
            <a:noAutofit/>
          </a:bodyPr>
          <a:lstStyle/>
          <a:p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Western </a:t>
            </a:r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Blot – Gel Electrophoresis</a:t>
            </a:r>
            <a:endParaRPr lang="ko-KR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Shape 1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5536" y="1916832"/>
            <a:ext cx="828092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7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l="57718" b="34832"/>
          <a:stretch/>
        </p:blipFill>
        <p:spPr>
          <a:xfrm>
            <a:off x="300049" y="866725"/>
            <a:ext cx="2476799" cy="4759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l="57718" t="39979"/>
          <a:stretch/>
        </p:blipFill>
        <p:spPr>
          <a:xfrm>
            <a:off x="300049" y="2371350"/>
            <a:ext cx="2476799" cy="438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2500" y="2486025"/>
            <a:ext cx="5574949" cy="3404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73" name="Shape 173"/>
          <p:cNvCxnSpPr/>
          <p:nvPr/>
        </p:nvCxnSpPr>
        <p:spPr>
          <a:xfrm rot="10800000" flipH="1">
            <a:off x="1400175" y="2486074"/>
            <a:ext cx="1986000" cy="155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4" name="Shape 174"/>
          <p:cNvCxnSpPr/>
          <p:nvPr/>
        </p:nvCxnSpPr>
        <p:spPr>
          <a:xfrm>
            <a:off x="1600200" y="4914900"/>
            <a:ext cx="1785900" cy="9998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제목 1"/>
          <p:cNvSpPr txBox="1">
            <a:spLocks/>
          </p:cNvSpPr>
          <p:nvPr/>
        </p:nvSpPr>
        <p:spPr>
          <a:xfrm>
            <a:off x="3203848" y="692696"/>
            <a:ext cx="540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Western Blot - </a:t>
            </a:r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Detection</a:t>
            </a:r>
            <a:endParaRPr lang="ko-KR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783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24936" cy="1143000"/>
          </a:xfrm>
        </p:spPr>
        <p:txBody>
          <a:bodyPr>
            <a:noAutofit/>
          </a:bodyPr>
          <a:lstStyle/>
          <a:p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Western Blot – </a:t>
            </a:r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actual bands</a:t>
            </a:r>
            <a:endParaRPr lang="ko-KR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w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" y="2276872"/>
            <a:ext cx="412267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4283968" y="1772816"/>
            <a:ext cx="4680520" cy="4525963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Band intensity corresponds 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amount of protein</a:t>
            </a:r>
          </a:p>
          <a:p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Antibody 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against specific protein 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(here, PKM2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ko-K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Tubulin 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protein level 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used as a 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control</a:t>
            </a: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ko-K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53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24936" cy="1143000"/>
          </a:xfrm>
        </p:spPr>
        <p:txBody>
          <a:bodyPr>
            <a:noAutofit/>
          </a:bodyPr>
          <a:lstStyle/>
          <a:p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Western Blot – </a:t>
            </a:r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actual bands</a:t>
            </a:r>
            <a:endParaRPr lang="ko-KR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4211960" y="1556792"/>
            <a:ext cx="4536504" cy="4525963"/>
          </a:xfrm>
        </p:spPr>
        <p:txBody>
          <a:bodyPr>
            <a:normAutofit lnSpcReduction="10000"/>
          </a:bodyPr>
          <a:lstStyle/>
          <a:p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Detection of 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modified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proteins is also possible</a:t>
            </a:r>
          </a:p>
          <a:p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No difference in ERK protein levels</a:t>
            </a:r>
          </a:p>
          <a:p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But there is difference between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phospho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-ERK levels</a:t>
            </a: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ko-K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w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2" y="2204864"/>
            <a:ext cx="365131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1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1785" y="2072639"/>
            <a:ext cx="919104" cy="83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329499" cy="1098600"/>
          </a:xfrm>
          <a:prstGeom prst="rect">
            <a:avLst/>
          </a:prstGeom>
          <a:noFill/>
          <a:ln>
            <a:noFill/>
          </a:ln>
        </p:spPr>
        <p:txBody>
          <a:bodyPr lIns="0" tIns="280500" rIns="0" bIns="0" anchor="t" anchorCtr="0">
            <a:noAutofit/>
          </a:bodyPr>
          <a:lstStyle/>
          <a:p>
            <a:pPr marL="406400" marR="0" lvl="0" indent="-127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1"/>
              <a:t>Fluorescence</a:t>
            </a:r>
            <a:r>
              <a:rPr lang="en" sz="3600" b="1" i="1"/>
              <a:t> i</a:t>
            </a:r>
            <a:r>
              <a:rPr lang="en" sz="36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situ </a:t>
            </a:r>
            <a:r>
              <a:rPr lang="en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hybridization (FISH)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5417" y="2995331"/>
            <a:ext cx="1280158" cy="25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1758" y="3057861"/>
            <a:ext cx="1271847" cy="27431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x="2701636" y="3312008"/>
            <a:ext cx="8658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5200" y="0"/>
                </a:lnTo>
              </a:path>
            </a:pathLst>
          </a:custGeom>
          <a:noFill/>
          <a:ln w="9525" cap="flat" cmpd="sng">
            <a:solidFill>
              <a:srgbClr val="F6D5B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Shape 1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7725" y="911576"/>
            <a:ext cx="6844750" cy="450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5479038" y="4934676"/>
            <a:ext cx="3566873" cy="4864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http://www.semrock.com/fish.aspx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-396552" y="5421131"/>
            <a:ext cx="9370455" cy="130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Single </a:t>
            </a:r>
            <a:r>
              <a:rPr lang="en" sz="2400" dirty="0">
                <a:latin typeface="Times New Roman" pitchFamily="18" charset="0"/>
                <a:cs typeface="Times New Roman" pitchFamily="18" charset="0"/>
              </a:rPr>
              <a:t>or double stranded probes may be used.</a:t>
            </a:r>
            <a:br>
              <a:rPr lang="en" sz="2400" dirty="0">
                <a:latin typeface="Times New Roman" pitchFamily="18" charset="0"/>
                <a:cs typeface="Times New Roman" pitchFamily="18" charset="0"/>
              </a:rPr>
            </a:b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Definitely </a:t>
            </a:r>
            <a:r>
              <a:rPr lang="en" sz="2400" dirty="0">
                <a:latin typeface="Times New Roman" pitchFamily="18" charset="0"/>
                <a:cs typeface="Times New Roman" pitchFamily="18" charset="0"/>
              </a:rPr>
              <a:t>use single stranded probes when targeting RNA</a:t>
            </a: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" sz="2400" dirty="0" smtClean="0">
                <a:latin typeface="Times New Roman" pitchFamily="18" charset="0"/>
                <a:cs typeface="Times New Roman" pitchFamily="18" charset="0"/>
              </a:rPr>
              <a:t>The probes have to be reverse complementary to the target regions. </a:t>
            </a:r>
            <a:endParaRPr lang="e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56859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2555776" y="116632"/>
            <a:ext cx="6378808" cy="6480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79400" marR="0" lvl="0" indent="-2794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3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Polymerase Chain Reaction (PCR</a:t>
            </a:r>
            <a:r>
              <a:rPr lang="en" sz="3300" b="1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)</a:t>
            </a:r>
            <a:endParaRPr lang="en" sz="3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73529"/>
            <a:ext cx="2231100" cy="66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3888" y="1844824"/>
            <a:ext cx="4502700" cy="351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0271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331640" y="116632"/>
            <a:ext cx="6378808" cy="6480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79400" marR="0" lvl="0" indent="-27940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300" b="1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Polymerase Chain Reaction (PCR</a:t>
            </a:r>
            <a:r>
              <a:rPr lang="en" sz="3300" b="1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)</a:t>
            </a:r>
            <a:endParaRPr lang="en" sz="3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Midterm Review\Primer De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624736" cy="337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8810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idterm Review\pcr gel gapd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52" y="1772816"/>
            <a:ext cx="625639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2722963" y="5013176"/>
            <a:ext cx="3384376" cy="648072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Loading controls for PCR</a:t>
            </a:r>
            <a:endParaRPr lang="en-US" altLang="ko-K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8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347603" y="1412776"/>
            <a:ext cx="4593565" cy="3549008"/>
            <a:chOff x="78858" y="1820760"/>
            <a:chExt cx="4593565" cy="3549008"/>
          </a:xfrm>
        </p:grpSpPr>
        <p:pic>
          <p:nvPicPr>
            <p:cNvPr id="1027" name="Picture 3" descr="C:\Users\user\Desktop\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58" y="2113241"/>
              <a:ext cx="4593565" cy="325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02855" y="1820944"/>
              <a:ext cx="936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/>
                <a:t>Markers</a:t>
              </a:r>
              <a:endParaRPr lang="ko-KR" altLang="en-US" sz="1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77111" y="1820944"/>
              <a:ext cx="936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/>
                <a:t>Sample1</a:t>
              </a:r>
              <a:endParaRPr lang="ko-KR" altLang="en-US" sz="1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39545" y="1820760"/>
              <a:ext cx="1027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/>
                <a:t> Sample2</a:t>
              </a:r>
              <a:endParaRPr lang="ko-KR" altLang="en-US" sz="1400" b="1" dirty="0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24936" cy="1143000"/>
          </a:xfrm>
        </p:spPr>
        <p:txBody>
          <a:bodyPr>
            <a:noAutofit/>
          </a:bodyPr>
          <a:lstStyle/>
          <a:p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Polymerase Chain Reaction (PCR)</a:t>
            </a:r>
            <a:endParaRPr lang="ko-KR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07904" y="1826622"/>
            <a:ext cx="5032672" cy="3013795"/>
          </a:xfrm>
        </p:spPr>
        <p:txBody>
          <a:bodyPr/>
          <a:lstStyle/>
          <a:p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Band1 ~ 200bp</a:t>
            </a:r>
          </a:p>
          <a:p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Band2: 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~270bp</a:t>
            </a:r>
            <a:endParaRPr lang="en-US" altLang="ko-K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incorporation of ~70bp sequence</a:t>
            </a:r>
          </a:p>
          <a:p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Extract the 270bp band for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cloning</a:t>
            </a:r>
            <a:endParaRPr lang="en-US" altLang="ko-K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043608" y="5013176"/>
            <a:ext cx="4176464" cy="1347536"/>
            <a:chOff x="1763688" y="4961784"/>
            <a:chExt cx="4176464" cy="1347536"/>
          </a:xfrm>
        </p:grpSpPr>
        <p:sp>
          <p:nvSpPr>
            <p:cNvPr id="4" name="직사각형 3"/>
            <p:cNvSpPr/>
            <p:nvPr/>
          </p:nvSpPr>
          <p:spPr>
            <a:xfrm>
              <a:off x="1763688" y="5085184"/>
              <a:ext cx="2520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" name="그룹 15"/>
            <p:cNvGrpSpPr/>
            <p:nvPr/>
          </p:nvGrpSpPr>
          <p:grpSpPr>
            <a:xfrm>
              <a:off x="1763688" y="5949280"/>
              <a:ext cx="4176464" cy="217800"/>
              <a:chOff x="1763688" y="5453608"/>
              <a:chExt cx="4176464" cy="217800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1763688" y="5453608"/>
                <a:ext cx="1656184" cy="21602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3419872" y="5455384"/>
                <a:ext cx="864096" cy="21424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4283968" y="5455384"/>
                <a:ext cx="1656184" cy="21602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0" name="직선 화살표 연결선 9"/>
            <p:cNvCxnSpPr/>
            <p:nvPr/>
          </p:nvCxnSpPr>
          <p:spPr>
            <a:xfrm>
              <a:off x="2051720" y="4961784"/>
              <a:ext cx="360040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/>
            <p:nvPr/>
          </p:nvCxnSpPr>
          <p:spPr>
            <a:xfrm>
              <a:off x="2051720" y="5846792"/>
              <a:ext cx="360040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/>
            <p:nvPr/>
          </p:nvCxnSpPr>
          <p:spPr>
            <a:xfrm flipH="1">
              <a:off x="5292080" y="6309320"/>
              <a:ext cx="368424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/>
            <p:nvPr/>
          </p:nvCxnSpPr>
          <p:spPr>
            <a:xfrm flipH="1">
              <a:off x="3563888" y="5445224"/>
              <a:ext cx="368424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026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347603" y="1412776"/>
            <a:ext cx="4593565" cy="3549008"/>
            <a:chOff x="78858" y="1820760"/>
            <a:chExt cx="4593565" cy="3549008"/>
          </a:xfrm>
        </p:grpSpPr>
        <p:pic>
          <p:nvPicPr>
            <p:cNvPr id="1027" name="Picture 3" descr="C:\Users\user\Desktop\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58" y="2113241"/>
              <a:ext cx="4593565" cy="325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02855" y="1820944"/>
              <a:ext cx="936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/>
                <a:t>Markers</a:t>
              </a:r>
              <a:endParaRPr lang="ko-KR" altLang="en-US" sz="1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77111" y="1820944"/>
              <a:ext cx="936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/>
                <a:t>Sample1</a:t>
              </a:r>
              <a:endParaRPr lang="ko-KR" altLang="en-US" sz="1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39545" y="1820760"/>
              <a:ext cx="10276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/>
                <a:t> Sample2</a:t>
              </a:r>
              <a:endParaRPr lang="ko-KR" altLang="en-US" sz="1400" b="1" dirty="0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24936" cy="1143000"/>
          </a:xfrm>
        </p:spPr>
        <p:txBody>
          <a:bodyPr>
            <a:noAutofit/>
          </a:bodyPr>
          <a:lstStyle/>
          <a:p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Polymerase Chain Reaction (PCR)</a:t>
            </a:r>
            <a:endParaRPr lang="ko-KR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07904" y="1826622"/>
            <a:ext cx="5032672" cy="3013795"/>
          </a:xfrm>
        </p:spPr>
        <p:txBody>
          <a:bodyPr/>
          <a:lstStyle/>
          <a:p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Band1 ~ 200bp</a:t>
            </a:r>
          </a:p>
          <a:p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Band2: 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~270bp</a:t>
            </a:r>
            <a:endParaRPr lang="en-US" altLang="ko-K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incorporation of ~70bp sequence</a:t>
            </a:r>
          </a:p>
          <a:p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Extract the 270bp band for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cloning</a:t>
            </a:r>
            <a:endParaRPr lang="en-US" altLang="ko-K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043608" y="5013176"/>
            <a:ext cx="4176464" cy="1347536"/>
            <a:chOff x="1763688" y="4961784"/>
            <a:chExt cx="4176464" cy="1347536"/>
          </a:xfrm>
        </p:grpSpPr>
        <p:sp>
          <p:nvSpPr>
            <p:cNvPr id="4" name="직사각형 3"/>
            <p:cNvSpPr/>
            <p:nvPr/>
          </p:nvSpPr>
          <p:spPr>
            <a:xfrm>
              <a:off x="1763688" y="5085184"/>
              <a:ext cx="25202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" name="그룹 15"/>
            <p:cNvGrpSpPr/>
            <p:nvPr/>
          </p:nvGrpSpPr>
          <p:grpSpPr>
            <a:xfrm>
              <a:off x="1763688" y="5949280"/>
              <a:ext cx="4176464" cy="217800"/>
              <a:chOff x="1763688" y="5453608"/>
              <a:chExt cx="4176464" cy="217800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1763688" y="5453608"/>
                <a:ext cx="1656184" cy="21602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3419872" y="5455384"/>
                <a:ext cx="864096" cy="21424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4283968" y="5455384"/>
                <a:ext cx="1656184" cy="21602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0" name="직선 화살표 연결선 9"/>
            <p:cNvCxnSpPr/>
            <p:nvPr/>
          </p:nvCxnSpPr>
          <p:spPr>
            <a:xfrm>
              <a:off x="2051720" y="4961784"/>
              <a:ext cx="360040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/>
            <p:nvPr/>
          </p:nvCxnSpPr>
          <p:spPr>
            <a:xfrm>
              <a:off x="2051720" y="5846792"/>
              <a:ext cx="360040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/>
            <p:nvPr/>
          </p:nvCxnSpPr>
          <p:spPr>
            <a:xfrm flipH="1">
              <a:off x="5292080" y="6309320"/>
              <a:ext cx="368424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/>
            <p:nvPr/>
          </p:nvCxnSpPr>
          <p:spPr>
            <a:xfrm flipH="1">
              <a:off x="3563888" y="5445224"/>
              <a:ext cx="368424" cy="0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타원 8"/>
          <p:cNvSpPr/>
          <p:nvPr/>
        </p:nvSpPr>
        <p:spPr>
          <a:xfrm>
            <a:off x="2699792" y="2564904"/>
            <a:ext cx="864096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9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/>
        </p:nvSpPr>
        <p:spPr>
          <a:xfrm>
            <a:off x="484911" y="449379"/>
            <a:ext cx="1710826" cy="5974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1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Cloning</a:t>
            </a:r>
            <a:endParaRPr lang="en" sz="3600" b="1" i="0" u="none" strike="noStrike" cap="none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grpSp>
        <p:nvGrpSpPr>
          <p:cNvPr id="223" name="Shape 223"/>
          <p:cNvGrpSpPr/>
          <p:nvPr/>
        </p:nvGrpSpPr>
        <p:grpSpPr>
          <a:xfrm>
            <a:off x="1979712" y="461955"/>
            <a:ext cx="5046909" cy="6033052"/>
            <a:chOff x="3897339" y="1992680"/>
            <a:chExt cx="3341660" cy="4115877"/>
          </a:xfrm>
        </p:grpSpPr>
        <p:pic>
          <p:nvPicPr>
            <p:cNvPr id="224" name="Shape 2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23053" y="1992680"/>
              <a:ext cx="1715946" cy="460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Shape 2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97339" y="3036658"/>
              <a:ext cx="1709712" cy="335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Shape 2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23053" y="2453474"/>
              <a:ext cx="1715946" cy="616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Shape 22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97339" y="3070249"/>
              <a:ext cx="1709712" cy="616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Shape 22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523053" y="3070249"/>
              <a:ext cx="1715946" cy="616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Shape 22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897339" y="3687037"/>
              <a:ext cx="1709712" cy="616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Shape 23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523053" y="3687037"/>
              <a:ext cx="1715946" cy="616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Shape 23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897339" y="4303812"/>
              <a:ext cx="1709712" cy="616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Shape 23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523053" y="4303812"/>
              <a:ext cx="1715946" cy="616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Shape 23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897339" y="4920601"/>
              <a:ext cx="1709712" cy="616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Shape 23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523053" y="4920601"/>
              <a:ext cx="1715946" cy="616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Shape 23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897339" y="5537376"/>
              <a:ext cx="1709712" cy="2294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Shape 23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523053" y="5537376"/>
              <a:ext cx="1715946" cy="57118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467988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Midterm Review\colon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73174"/>
            <a:ext cx="3956641" cy="411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222"/>
          <p:cNvSpPr txBox="1"/>
          <p:nvPr/>
        </p:nvSpPr>
        <p:spPr>
          <a:xfrm>
            <a:off x="484910" y="449379"/>
            <a:ext cx="5959298" cy="5974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1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Cloning – Actual E.coli plate</a:t>
            </a:r>
            <a:endParaRPr lang="en" sz="3600" b="1" i="0" u="none" strike="noStrike" cap="none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60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Midterm Review\colon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73174"/>
            <a:ext cx="3956641" cy="411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222"/>
          <p:cNvSpPr txBox="1"/>
          <p:nvPr/>
        </p:nvSpPr>
        <p:spPr>
          <a:xfrm>
            <a:off x="484910" y="449379"/>
            <a:ext cx="5959298" cy="5974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1" i="0" u="none" strike="noStrike" cap="none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Cloning – Actual E.coli plate</a:t>
            </a:r>
            <a:endParaRPr lang="en" sz="3600" b="1" i="0" u="none" strike="noStrike" cap="none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3347864" y="2040528"/>
            <a:ext cx="432048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4664328" y="4519280"/>
            <a:ext cx="432048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5292080" y="2492896"/>
            <a:ext cx="432048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2998872" y="4159240"/>
            <a:ext cx="432048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5384408" y="3665344"/>
            <a:ext cx="432048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95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197</Words>
  <Application>Microsoft Office PowerPoint</Application>
  <PresentationFormat>화면 슬라이드 쇼(4:3)</PresentationFormat>
  <Paragraphs>65</Paragraphs>
  <Slides>17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Midterm Review </vt:lpstr>
      <vt:lpstr>Polymerase Chain Reaction (PCR)</vt:lpstr>
      <vt:lpstr>Polymerase Chain Reaction (PCR)</vt:lpstr>
      <vt:lpstr>PowerPoint 프레젠테이션</vt:lpstr>
      <vt:lpstr>Polymerase Chain Reaction (PCR)</vt:lpstr>
      <vt:lpstr>Polymerase Chain Reaction (PCR)</vt:lpstr>
      <vt:lpstr>PowerPoint 프레젠테이션</vt:lpstr>
      <vt:lpstr>PowerPoint 프레젠테이션</vt:lpstr>
      <vt:lpstr>PowerPoint 프레젠테이션</vt:lpstr>
      <vt:lpstr>PowerPoint 프레젠테이션</vt:lpstr>
      <vt:lpstr>Sanger sequencing result</vt:lpstr>
      <vt:lpstr>Western Blot – Sample Preparation</vt:lpstr>
      <vt:lpstr>Western Blot – Gel Electrophoresis</vt:lpstr>
      <vt:lpstr>PowerPoint 프레젠테이션</vt:lpstr>
      <vt:lpstr>Western Blot – The actual bands</vt:lpstr>
      <vt:lpstr>Western Blot – The actual bands</vt:lpstr>
      <vt:lpstr>Fluorescence in situ hybridization (FISH)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21</cp:revision>
  <cp:lastPrinted>2016-02-06T08:41:54Z</cp:lastPrinted>
  <dcterms:created xsi:type="dcterms:W3CDTF">2016-02-06T00:22:01Z</dcterms:created>
  <dcterms:modified xsi:type="dcterms:W3CDTF">2016-02-06T09:12:14Z</dcterms:modified>
</cp:coreProperties>
</file>